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FB901-5E44-42EB-B0E6-DB87D25251F8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8BF2-FD23-41C2-B13B-9B4F387757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36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FB901-5E44-42EB-B0E6-DB87D25251F8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8BF2-FD23-41C2-B13B-9B4F387757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6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FB901-5E44-42EB-B0E6-DB87D25251F8}" type="datetimeFigureOut">
              <a:rPr lang="ko-KR" altLang="en-US" smtClean="0"/>
              <a:t>2020-06-18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28BF2-FD23-41C2-B13B-9B4F387757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65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83BEB9A-D85C-41D5-9A77-7AF5BCA31B7D}"/>
              </a:ext>
            </a:extLst>
          </p:cNvPr>
          <p:cNvSpPr/>
          <p:nvPr/>
        </p:nvSpPr>
        <p:spPr>
          <a:xfrm>
            <a:off x="6325299" y="0"/>
            <a:ext cx="5866701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39BC6F-A6D7-44BA-B173-11EA5B5B3D43}"/>
              </a:ext>
            </a:extLst>
          </p:cNvPr>
          <p:cNvSpPr txBox="1"/>
          <p:nvPr/>
        </p:nvSpPr>
        <p:spPr>
          <a:xfrm>
            <a:off x="6665668" y="1565458"/>
            <a:ext cx="452620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최종 완료 </a:t>
            </a:r>
            <a:endParaRPr lang="en-US" altLang="ko-KR" sz="4400" b="1" dirty="0">
              <a:solidFill>
                <a:schemeClr val="bg1"/>
              </a:solidFill>
            </a:endParaRPr>
          </a:p>
          <a:p>
            <a:r>
              <a:rPr lang="ko-KR" altLang="en-US" sz="4400" b="1" dirty="0">
                <a:solidFill>
                  <a:schemeClr val="bg1"/>
                </a:solidFill>
              </a:rPr>
              <a:t>보고서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FAAB10F-1F87-4217-852D-98F5CA37BFF7}"/>
              </a:ext>
            </a:extLst>
          </p:cNvPr>
          <p:cNvSpPr/>
          <p:nvPr/>
        </p:nvSpPr>
        <p:spPr>
          <a:xfrm>
            <a:off x="0" y="2600587"/>
            <a:ext cx="6325299" cy="4082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E86BB-A5EA-42D6-9FCD-D05738CBD41E}"/>
              </a:ext>
            </a:extLst>
          </p:cNvPr>
          <p:cNvSpPr txBox="1"/>
          <p:nvPr/>
        </p:nvSpPr>
        <p:spPr>
          <a:xfrm>
            <a:off x="2030660" y="2608741"/>
            <a:ext cx="2169865" cy="400110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나의 휴식처 찾기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7B1A92C-CCCC-419D-ABCA-D1A60E87AFD8}"/>
              </a:ext>
            </a:extLst>
          </p:cNvPr>
          <p:cNvSpPr/>
          <p:nvPr/>
        </p:nvSpPr>
        <p:spPr>
          <a:xfrm>
            <a:off x="0" y="2192323"/>
            <a:ext cx="485164" cy="4082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C6E56-0DE7-4F33-B730-EBDB3560A3BA}"/>
              </a:ext>
            </a:extLst>
          </p:cNvPr>
          <p:cNvSpPr txBox="1"/>
          <p:nvPr/>
        </p:nvSpPr>
        <p:spPr>
          <a:xfrm>
            <a:off x="9869297" y="6493762"/>
            <a:ext cx="2371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Made by</a:t>
            </a:r>
            <a:r>
              <a:rPr lang="ko-KR" altLang="en-US" sz="1400" b="1" dirty="0">
                <a:solidFill>
                  <a:schemeClr val="bg1"/>
                </a:solidFill>
              </a:rPr>
              <a:t> 김대용 </a:t>
            </a:r>
            <a:r>
              <a:rPr lang="en-US" altLang="ko-KR" sz="1400" b="1" dirty="0">
                <a:solidFill>
                  <a:schemeClr val="bg1"/>
                </a:solidFill>
              </a:rPr>
              <a:t>&amp; </a:t>
            </a:r>
            <a:r>
              <a:rPr lang="ko-KR" altLang="en-US" sz="1400" b="1" dirty="0">
                <a:solidFill>
                  <a:schemeClr val="bg1"/>
                </a:solidFill>
              </a:rPr>
              <a:t>오정엽</a:t>
            </a:r>
            <a:endParaRPr lang="en-US" altLang="ko-KR" sz="1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6E8477-8785-4BFB-8359-1D86618EE4F4}"/>
              </a:ext>
            </a:extLst>
          </p:cNvPr>
          <p:cNvSpPr txBox="1"/>
          <p:nvPr/>
        </p:nvSpPr>
        <p:spPr>
          <a:xfrm>
            <a:off x="571500" y="1565458"/>
            <a:ext cx="5368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8</a:t>
            </a:r>
            <a:r>
              <a:rPr lang="ko-KR" altLang="en-US" sz="4800" b="1" dirty="0">
                <a:solidFill>
                  <a:schemeClr val="bg1"/>
                </a:solidFill>
              </a:rPr>
              <a:t>조 </a:t>
            </a:r>
            <a:r>
              <a:rPr lang="en-US" altLang="ko-KR" sz="4800" b="1" dirty="0">
                <a:solidFill>
                  <a:schemeClr val="bg1"/>
                </a:solidFill>
              </a:rPr>
              <a:t>Happy House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24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50117" y="1006379"/>
            <a:ext cx="2691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>
                <a:solidFill>
                  <a:schemeClr val="bg1"/>
                </a:solidFill>
              </a:rPr>
              <a:t>개발 결과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9FCAAD-B3F6-4780-B2E7-13A0C6E22C1D}"/>
              </a:ext>
            </a:extLst>
          </p:cNvPr>
          <p:cNvSpPr txBox="1"/>
          <p:nvPr/>
        </p:nvSpPr>
        <p:spPr>
          <a:xfrm>
            <a:off x="5486401" y="3077051"/>
            <a:ext cx="5618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chemeClr val="bg1"/>
                </a:solidFill>
              </a:rPr>
              <a:t>아파트의 정보를 지도를 통해 해당 위치의 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2000" b="1" dirty="0">
                <a:solidFill>
                  <a:schemeClr val="bg1"/>
                </a:solidFill>
              </a:rPr>
              <a:t>아파트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</a:rPr>
              <a:t>정보를 받아볼 수 있다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2000" b="1" dirty="0">
                <a:solidFill>
                  <a:schemeClr val="bg1"/>
                </a:solidFill>
              </a:rPr>
              <a:t>또한 현 위치에서 해당 아파트까지 가는 </a:t>
            </a:r>
            <a:r>
              <a:rPr lang="ko-KR" altLang="en-US" sz="2000" b="1" dirty="0" err="1">
                <a:solidFill>
                  <a:schemeClr val="bg1"/>
                </a:solidFill>
              </a:rPr>
              <a:t>길찾기</a:t>
            </a:r>
            <a:r>
              <a:rPr lang="ko-KR" altLang="en-US" sz="2000" b="1" dirty="0">
                <a:solidFill>
                  <a:schemeClr val="bg1"/>
                </a:solidFill>
              </a:rPr>
              <a:t> 기능</a:t>
            </a:r>
            <a:r>
              <a:rPr lang="en-US" altLang="ko-KR" sz="2000" b="1" dirty="0">
                <a:solidFill>
                  <a:schemeClr val="bg1"/>
                </a:solidFill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</a:rPr>
              <a:t>해당 아파트의 현재 매물 정보를 확인할 수 있는 사이트로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</a:rPr>
              <a:t>이동하는 기능을 가지고 있다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CB551ADA-147B-4F3C-ACB7-00585FE46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210" y="2514344"/>
            <a:ext cx="3345802" cy="343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021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63180" y="1011272"/>
            <a:ext cx="26656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기대 효과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697C2D-A0CB-485C-86AB-BE9D33860129}"/>
              </a:ext>
            </a:extLst>
          </p:cNvPr>
          <p:cNvSpPr txBox="1"/>
          <p:nvPr/>
        </p:nvSpPr>
        <p:spPr>
          <a:xfrm>
            <a:off x="936132" y="2316433"/>
            <a:ext cx="109055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400" b="1" dirty="0">
                <a:solidFill>
                  <a:schemeClr val="bg1"/>
                </a:solidFill>
              </a:rPr>
              <a:t>아파트 실 거래가 정보 검색만이 아니라 사용자의 편의를 위한 기능을 통해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2400" b="1" dirty="0">
                <a:solidFill>
                  <a:schemeClr val="bg1"/>
                </a:solidFill>
              </a:rPr>
              <a:t>사용자의 편리성이 증가하여 다른 비슷한 사이트와의 경쟁에서 우위를 선점할</a:t>
            </a:r>
            <a:endParaRPr lang="en-US" altLang="ko-KR" sz="24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2400" b="1" dirty="0">
                <a:solidFill>
                  <a:schemeClr val="bg1"/>
                </a:solidFill>
              </a:rPr>
              <a:t>것이라 </a:t>
            </a:r>
            <a:r>
              <a:rPr lang="ko-KR" altLang="en-US" sz="2400" b="1" dirty="0" err="1">
                <a:solidFill>
                  <a:schemeClr val="bg1"/>
                </a:solidFill>
              </a:rPr>
              <a:t>예상이된다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88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276815"/>
            <a:ext cx="1897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</a:rPr>
              <a:t>Index</a:t>
            </a:r>
            <a:endParaRPr lang="ko-KR" altLang="en-US" sz="48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FB2386-6FC2-4D9F-98CB-BB2AFE3242A6}"/>
              </a:ext>
            </a:extLst>
          </p:cNvPr>
          <p:cNvSpPr txBox="1"/>
          <p:nvPr/>
        </p:nvSpPr>
        <p:spPr>
          <a:xfrm>
            <a:off x="3134832" y="1973470"/>
            <a:ext cx="3062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기획 배경 및 목표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3A8087-52B0-4197-93E3-54F97658B1F9}"/>
              </a:ext>
            </a:extLst>
          </p:cNvPr>
          <p:cNvSpPr txBox="1"/>
          <p:nvPr/>
        </p:nvSpPr>
        <p:spPr>
          <a:xfrm>
            <a:off x="3153628" y="2680592"/>
            <a:ext cx="2452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프로젝트 일정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3E3AE1-A70B-4428-9BDB-9C4F8E92AF05}"/>
              </a:ext>
            </a:extLst>
          </p:cNvPr>
          <p:cNvSpPr txBox="1"/>
          <p:nvPr/>
        </p:nvSpPr>
        <p:spPr>
          <a:xfrm>
            <a:off x="3153628" y="3392591"/>
            <a:ext cx="1741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시장 분석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B3E3AE1-A70B-4428-9BDB-9C4F8E92AF05}"/>
              </a:ext>
            </a:extLst>
          </p:cNvPr>
          <p:cNvSpPr txBox="1"/>
          <p:nvPr/>
        </p:nvSpPr>
        <p:spPr>
          <a:xfrm>
            <a:off x="3153627" y="4170119"/>
            <a:ext cx="1741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개발 결과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C2E8B1-E729-4C32-A4A2-35E96F283989}"/>
              </a:ext>
            </a:extLst>
          </p:cNvPr>
          <p:cNvSpPr txBox="1"/>
          <p:nvPr/>
        </p:nvSpPr>
        <p:spPr>
          <a:xfrm>
            <a:off x="3153628" y="4947647"/>
            <a:ext cx="16400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기대효과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3708398" y="783873"/>
            <a:ext cx="38007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Happy</a:t>
            </a:r>
            <a:r>
              <a:rPr lang="ko-KR" altLang="en-US" sz="4400" b="1" dirty="0">
                <a:solidFill>
                  <a:schemeClr val="bg1"/>
                </a:solidFill>
              </a:rPr>
              <a:t> </a:t>
            </a:r>
            <a:r>
              <a:rPr lang="en-US" altLang="ko-KR" sz="4400" b="1" dirty="0">
                <a:solidFill>
                  <a:schemeClr val="bg1"/>
                </a:solidFill>
              </a:rPr>
              <a:t>House</a:t>
            </a:r>
            <a:endParaRPr lang="ko-KR" alt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1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3648075" y="1006379"/>
            <a:ext cx="48958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기획 배경 및 목표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5924E1-DE42-4B5D-A6DE-0E4031375A6B}"/>
              </a:ext>
            </a:extLst>
          </p:cNvPr>
          <p:cNvSpPr txBox="1"/>
          <p:nvPr/>
        </p:nvSpPr>
        <p:spPr>
          <a:xfrm>
            <a:off x="717384" y="2514344"/>
            <a:ext cx="11474616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 b="1" dirty="0">
                <a:solidFill>
                  <a:schemeClr val="bg1"/>
                </a:solidFill>
              </a:rPr>
              <a:t>요즘 코로나로 인해 마스크 없이는 돌아다니기 힘들기 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3600" b="1" dirty="0">
                <a:solidFill>
                  <a:schemeClr val="bg1"/>
                </a:solidFill>
              </a:rPr>
              <a:t>때문에 아파트를 알아보는 와중에도 항상 주변의 약국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3600" b="1" dirty="0">
                <a:solidFill>
                  <a:schemeClr val="bg1"/>
                </a:solidFill>
              </a:rPr>
              <a:t>정보를 알 수 있으면 좋다고 생각하여 사용자 주변의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3600" b="1" dirty="0">
                <a:solidFill>
                  <a:schemeClr val="bg1"/>
                </a:solidFill>
              </a:rPr>
              <a:t>약국정보를 바로 받아볼 수 있는 기능을 생각하게 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3600" b="1" dirty="0">
                <a:solidFill>
                  <a:schemeClr val="bg1"/>
                </a:solidFill>
              </a:rPr>
              <a:t>되었습니다</a:t>
            </a:r>
            <a:endParaRPr lang="en-US" altLang="ko-KR" sz="3600" b="1" dirty="0">
              <a:solidFill>
                <a:schemeClr val="bg1"/>
              </a:solidFill>
            </a:endParaRPr>
          </a:p>
          <a:p>
            <a:pPr algn="l"/>
            <a:endParaRPr lang="ko-KR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893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248119" y="1043536"/>
            <a:ext cx="37567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프로젝트 일정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FEDEDB9C-D303-4899-A355-819429F992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307895"/>
              </p:ext>
            </p:extLst>
          </p:nvPr>
        </p:nvGraphicFramePr>
        <p:xfrm>
          <a:off x="796194" y="1927592"/>
          <a:ext cx="10859908" cy="47624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5121">
                  <a:extLst>
                    <a:ext uri="{9D8B030D-6E8A-4147-A177-3AD203B41FA5}">
                      <a16:colId xmlns:a16="http://schemas.microsoft.com/office/drawing/2014/main" val="162786105"/>
                    </a:ext>
                  </a:extLst>
                </a:gridCol>
                <a:gridCol w="9304787">
                  <a:extLst>
                    <a:ext uri="{9D8B030D-6E8A-4147-A177-3AD203B41FA5}">
                      <a16:colId xmlns:a16="http://schemas.microsoft.com/office/drawing/2014/main" val="2090151710"/>
                    </a:ext>
                  </a:extLst>
                </a:gridCol>
              </a:tblGrid>
              <a:tr h="157449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6/11(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목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전체적인 구상잡기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 </a:t>
                      </a:r>
                      <a:r>
                        <a:rPr lang="en-US" altLang="ko-KR" sz="1800" u="none" strike="noStrike" dirty="0">
                          <a:effectLst/>
                        </a:rPr>
                        <a:t>- </a:t>
                      </a:r>
                      <a:r>
                        <a:rPr lang="ko-KR" altLang="en-US" sz="1800" u="none" strike="noStrike" dirty="0">
                          <a:effectLst/>
                        </a:rPr>
                        <a:t>주변 약국정보</a:t>
                      </a:r>
                      <a:r>
                        <a:rPr lang="en-US" altLang="ko-KR" sz="1800" u="none" strike="noStrike" dirty="0">
                          <a:effectLst/>
                        </a:rPr>
                        <a:t>(</a:t>
                      </a:r>
                      <a:r>
                        <a:rPr lang="ko-KR" altLang="en-US" sz="1800" u="none" strike="noStrike" dirty="0">
                          <a:effectLst/>
                        </a:rPr>
                        <a:t>서울 공공데이터</a:t>
                      </a:r>
                      <a:r>
                        <a:rPr lang="en-US" altLang="ko-KR" sz="1800" u="none" strike="noStrike" dirty="0">
                          <a:effectLst/>
                        </a:rPr>
                        <a:t>)</a:t>
                      </a:r>
                      <a:r>
                        <a:rPr lang="ko-KR" altLang="en-US" sz="1800" u="none" strike="noStrike" dirty="0">
                          <a:effectLst/>
                        </a:rPr>
                        <a:t>활용하여 지도에서 보여주기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 </a:t>
                      </a:r>
                      <a:r>
                        <a:rPr lang="en-US" altLang="ko-KR" sz="1800" u="none" strike="noStrike" dirty="0">
                          <a:effectLst/>
                        </a:rPr>
                        <a:t>- </a:t>
                      </a:r>
                      <a:r>
                        <a:rPr lang="ko-KR" altLang="en-US" sz="1800" u="none" strike="noStrike" dirty="0">
                          <a:effectLst/>
                        </a:rPr>
                        <a:t>지도에서 찾은 아파트정보 길 찾기 기능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 </a:t>
                      </a:r>
                      <a:r>
                        <a:rPr lang="en-US" altLang="ko-KR" sz="1800" u="none" strike="noStrike" dirty="0">
                          <a:effectLst/>
                        </a:rPr>
                        <a:t>- </a:t>
                      </a:r>
                      <a:r>
                        <a:rPr lang="ko-KR" altLang="en-US" sz="1800" u="none" strike="noStrike" dirty="0">
                          <a:effectLst/>
                        </a:rPr>
                        <a:t>지도에서 찾은 아파트정보 매물 정보 확인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940912"/>
                  </a:ext>
                </a:extLst>
              </a:tr>
              <a:tr h="400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6/12(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금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기본적인 기능 구현 </a:t>
                      </a:r>
                      <a:r>
                        <a:rPr lang="en-US" altLang="ko-KR" sz="1800" u="none" strike="noStrike" dirty="0">
                          <a:effectLst/>
                        </a:rPr>
                        <a:t>– </a:t>
                      </a:r>
                      <a:r>
                        <a:rPr lang="ko-KR" altLang="en-US" sz="1800" u="none" strike="noStrike" dirty="0">
                          <a:effectLst/>
                        </a:rPr>
                        <a:t>로그인</a:t>
                      </a:r>
                      <a:r>
                        <a:rPr lang="en-US" altLang="ko-KR" sz="1800" u="none" strike="noStrike" dirty="0">
                          <a:effectLst/>
                        </a:rPr>
                        <a:t>, </a:t>
                      </a:r>
                      <a:r>
                        <a:rPr lang="ko-KR" altLang="en-US" sz="1800" u="none" strike="noStrike" dirty="0">
                          <a:effectLst/>
                        </a:rPr>
                        <a:t>회원가입</a:t>
                      </a:r>
                      <a:r>
                        <a:rPr lang="en-US" altLang="ko-KR" sz="1800" u="none" strike="noStrike" dirty="0">
                          <a:effectLst/>
                        </a:rPr>
                        <a:t>, </a:t>
                      </a:r>
                      <a:r>
                        <a:rPr lang="ko-KR" altLang="en-US" sz="1800" u="none" strike="noStrike" dirty="0">
                          <a:effectLst/>
                        </a:rPr>
                        <a:t>공지사항</a:t>
                      </a:r>
                      <a:r>
                        <a:rPr lang="en-US" altLang="ko-KR" sz="1800" u="none" strike="noStrike" dirty="0">
                          <a:effectLst/>
                        </a:rPr>
                        <a:t>, house deal </a:t>
                      </a:r>
                      <a:r>
                        <a:rPr lang="ko-KR" altLang="en-US" sz="1800" u="none" strike="noStrike" dirty="0">
                          <a:effectLst/>
                        </a:rPr>
                        <a:t>정보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/>
                </a:tc>
                <a:extLst>
                  <a:ext uri="{0D108BD9-81ED-4DB2-BD59-A6C34878D82A}">
                    <a16:rowId xmlns:a16="http://schemas.microsoft.com/office/drawing/2014/main" val="88471265"/>
                  </a:ext>
                </a:extLst>
              </a:tr>
              <a:tr h="400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6/13(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토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ko-KR" sz="1800" u="none" strike="noStrike" dirty="0">
                          <a:effectLst/>
                        </a:rPr>
                        <a:t>Html CSS </a:t>
                      </a:r>
                      <a:r>
                        <a:rPr lang="ko-KR" altLang="en-US" sz="1800" u="none" strike="noStrike" dirty="0">
                          <a:effectLst/>
                        </a:rPr>
                        <a:t>템플릿 활용하여 디자인 입히기</a:t>
                      </a:r>
                      <a:r>
                        <a:rPr lang="en-US" altLang="ko-KR" sz="1800" u="none" strike="noStrike" dirty="0">
                          <a:effectLst/>
                        </a:rPr>
                        <a:t>, </a:t>
                      </a:r>
                      <a:r>
                        <a:rPr lang="ko-KR" altLang="en-US" sz="1800" u="none" strike="noStrike" dirty="0">
                          <a:effectLst/>
                        </a:rPr>
                        <a:t>기본기능 미흡부분 보완 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5494488"/>
                  </a:ext>
                </a:extLst>
              </a:tr>
              <a:tr h="400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6/14(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일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지도로 아파트 정보 </a:t>
                      </a:r>
                      <a:r>
                        <a:rPr lang="ko-KR" altLang="en-US" sz="1800" u="none" strike="noStrike" dirty="0" err="1">
                          <a:effectLst/>
                        </a:rPr>
                        <a:t>클러스트</a:t>
                      </a:r>
                      <a:r>
                        <a:rPr lang="ko-KR" altLang="en-US" sz="1800" u="none" strike="noStrike" dirty="0">
                          <a:effectLst/>
                        </a:rPr>
                        <a:t> 적용</a:t>
                      </a:r>
                      <a:r>
                        <a:rPr lang="en-US" altLang="ko-KR" sz="1800" u="none" strike="noStrike" dirty="0">
                          <a:effectLst/>
                        </a:rPr>
                        <a:t>, </a:t>
                      </a:r>
                      <a:r>
                        <a:rPr lang="ko-KR" altLang="en-US" sz="1800" u="none" strike="noStrike" dirty="0">
                          <a:effectLst/>
                        </a:rPr>
                        <a:t>사용자 위치 받아오는 기능 추가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/>
                </a:tc>
                <a:extLst>
                  <a:ext uri="{0D108BD9-81ED-4DB2-BD59-A6C34878D82A}">
                    <a16:rowId xmlns:a16="http://schemas.microsoft.com/office/drawing/2014/main" val="334427346"/>
                  </a:ext>
                </a:extLst>
              </a:tr>
              <a:tr h="400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6/15(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월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사용자 위치 받아와서 사용자 주변 약국 표시기능 추가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746778"/>
                  </a:ext>
                </a:extLst>
              </a:tr>
              <a:tr h="118330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6/16(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화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아파트 정보 리스트 클릭 시 해당 아파트 위치로 맵 이동 기능 추가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데이터 </a:t>
                      </a:r>
                      <a:r>
                        <a:rPr lang="ko-KR" altLang="en-US" sz="1800" u="none" strike="noStrike" dirty="0" err="1">
                          <a:effectLst/>
                        </a:rPr>
                        <a:t>페이징</a:t>
                      </a:r>
                      <a:r>
                        <a:rPr lang="ko-KR" altLang="en-US" sz="1800" u="none" strike="noStrike" dirty="0">
                          <a:effectLst/>
                        </a:rPr>
                        <a:t> 기능 추가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  <a:p>
                      <a:pPr algn="l" rtl="0" fontAlgn="ctr"/>
                      <a:r>
                        <a:rPr lang="en-US" altLang="ko-KR" sz="1800" u="none" strike="noStrike" dirty="0">
                          <a:effectLst/>
                        </a:rPr>
                        <a:t>Vue</a:t>
                      </a:r>
                      <a:r>
                        <a:rPr lang="ko-KR" altLang="en-US" sz="1800" u="none" strike="noStrike" dirty="0">
                          <a:effectLst/>
                        </a:rPr>
                        <a:t>를 활용한 </a:t>
                      </a:r>
                      <a:r>
                        <a:rPr lang="en-US" altLang="ko-KR" sz="1800" u="none" strike="noStrike" dirty="0" err="1">
                          <a:effectLst/>
                        </a:rPr>
                        <a:t>QnA</a:t>
                      </a:r>
                      <a:r>
                        <a:rPr lang="ko-KR" altLang="en-US" sz="1800" u="none" strike="noStrike" dirty="0">
                          <a:effectLst/>
                        </a:rPr>
                        <a:t>페이지 디자인 및 제작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8962"/>
                  </a:ext>
                </a:extLst>
              </a:tr>
              <a:tr h="40092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6/17(</a:t>
                      </a:r>
                      <a:r>
                        <a:rPr lang="ko-KR" alt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수</a:t>
                      </a:r>
                      <a:r>
                        <a:rPr lang="en-US" altLang="ko-KR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altLang="ko-KR" sz="18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800" u="none" strike="noStrike" dirty="0">
                          <a:effectLst/>
                        </a:rPr>
                        <a:t>지도 거리 표시 및 계산 기능 추가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831" marR="6831" marT="6831" marB="0" anchor="ctr"/>
                </a:tc>
                <a:extLst>
                  <a:ext uri="{0D108BD9-81ED-4DB2-BD59-A6C34878D82A}">
                    <a16:rowId xmlns:a16="http://schemas.microsoft.com/office/drawing/2014/main" val="24907011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8645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872037" y="972748"/>
            <a:ext cx="24479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시장분석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2268AC-44D4-4882-A8B1-1B35877F784E}"/>
              </a:ext>
            </a:extLst>
          </p:cNvPr>
          <p:cNvSpPr txBox="1"/>
          <p:nvPr/>
        </p:nvSpPr>
        <p:spPr>
          <a:xfrm>
            <a:off x="652730" y="2447082"/>
            <a:ext cx="110410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현재 국토교통부에서 아파트 실거래가 공개시스템을 도입하여 아파트의 </a:t>
            </a:r>
            <a:r>
              <a:rPr lang="ko-KR" altLang="en-US" sz="2400" b="1" dirty="0" err="1">
                <a:solidFill>
                  <a:schemeClr val="bg1"/>
                </a:solidFill>
              </a:rPr>
              <a:t>실거래가를</a:t>
            </a:r>
            <a:r>
              <a:rPr lang="ko-KR" altLang="en-US" sz="2400" b="1" dirty="0">
                <a:solidFill>
                  <a:schemeClr val="bg1"/>
                </a:solidFill>
              </a:rPr>
              <a:t> 확인할 수 있지만 정확한 주소를 </a:t>
            </a:r>
            <a:r>
              <a:rPr lang="ko-KR" altLang="en-US" sz="2400" b="1" dirty="0" err="1">
                <a:solidFill>
                  <a:schemeClr val="bg1"/>
                </a:solidFill>
              </a:rPr>
              <a:t>입력해야지</a:t>
            </a:r>
            <a:r>
              <a:rPr lang="ko-KR" altLang="en-US" sz="2400" b="1" dirty="0">
                <a:solidFill>
                  <a:schemeClr val="bg1"/>
                </a:solidFill>
              </a:rPr>
              <a:t> 정보를 확인할 수 있어 여러 개의 정보를 확인하고 싶을 경우에는 활용이 매우 불편해 보인다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400" b="1" dirty="0">
                <a:solidFill>
                  <a:schemeClr val="bg1"/>
                </a:solidFill>
              </a:rPr>
              <a:t>또한 사용자의 편의를 위한 기능들이 다소 부족해 보였다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</a:p>
          <a:p>
            <a:endParaRPr lang="en-US" altLang="ko-KR" sz="2400" b="1" dirty="0">
              <a:solidFill>
                <a:schemeClr val="bg1"/>
              </a:solidFill>
            </a:endParaRPr>
          </a:p>
          <a:p>
            <a:r>
              <a:rPr lang="ko-KR" altLang="en-US" sz="2400" b="1" dirty="0">
                <a:solidFill>
                  <a:schemeClr val="bg1"/>
                </a:solidFill>
              </a:rPr>
              <a:t>따라서 특정 아파트를 입력하지 않더라도 지도상에서 바로 정보를 찾을 수 있고 또한 사용자를 위한 기능을 차별점으로 두고 개발을 하면 좋을 것 같다는 분석을 하였다</a:t>
            </a:r>
            <a:r>
              <a:rPr lang="en-US" altLang="ko-KR" sz="2400" b="1" dirty="0">
                <a:solidFill>
                  <a:schemeClr val="bg1"/>
                </a:solidFill>
              </a:rPr>
              <a:t>.</a:t>
            </a:r>
            <a:endParaRPr lang="en-US" altLang="ko-K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917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50117" y="1006379"/>
            <a:ext cx="2691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개발 결과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C7846A4-DC79-4248-8791-B82DA5EE2843}"/>
              </a:ext>
            </a:extLst>
          </p:cNvPr>
          <p:cNvGrpSpPr/>
          <p:nvPr/>
        </p:nvGrpSpPr>
        <p:grpSpPr>
          <a:xfrm>
            <a:off x="1936454" y="1936510"/>
            <a:ext cx="9200689" cy="4440030"/>
            <a:chOff x="1418360" y="2199439"/>
            <a:chExt cx="9200689" cy="44400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FE572B-6B73-41EF-95E4-68C96656FB8D}"/>
                </a:ext>
              </a:extLst>
            </p:cNvPr>
            <p:cNvSpPr txBox="1"/>
            <p:nvPr/>
          </p:nvSpPr>
          <p:spPr>
            <a:xfrm>
              <a:off x="6291377" y="2199439"/>
              <a:ext cx="432767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r>
                <a:rPr lang="ko-KR" altLang="en-US" sz="2000" b="1" dirty="0">
                  <a:solidFill>
                    <a:schemeClr val="bg1"/>
                  </a:solidFill>
                </a:rPr>
                <a:t>아파트 거래 내역 목록을 보여주고 </a:t>
              </a:r>
              <a:r>
                <a:rPr lang="ko-KR" altLang="en-US" sz="2000" b="1" dirty="0" err="1">
                  <a:solidFill>
                    <a:schemeClr val="bg1"/>
                  </a:solidFill>
                </a:rPr>
                <a:t>법정동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, </a:t>
              </a:r>
              <a:r>
                <a:rPr lang="ko-KR" altLang="en-US" sz="2000" b="1" dirty="0">
                  <a:solidFill>
                    <a:schemeClr val="bg1"/>
                  </a:solidFill>
                </a:rPr>
                <a:t>아파트 이름으로 검색 또한 가능하다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r>
                <a:rPr lang="ko-KR" altLang="en-US" sz="2000" b="1" dirty="0">
                  <a:solidFill>
                    <a:schemeClr val="bg1"/>
                  </a:solidFill>
                </a:rPr>
                <a:t>해당 아파트를 검색 시 아파트의 이미지와 함께 상세 정보들을 확인할 수 있다</a:t>
              </a:r>
            </a:p>
          </p:txBody>
        </p:sp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B7B55A8C-3E88-4D21-942C-4CE993055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8360" y="2199439"/>
              <a:ext cx="4873016" cy="4440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08665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50117" y="1006379"/>
            <a:ext cx="2691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개발 결과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C671E3-EAA6-4041-B9B3-F79F56089DAE}"/>
              </a:ext>
            </a:extLst>
          </p:cNvPr>
          <p:cNvGrpSpPr/>
          <p:nvPr/>
        </p:nvGrpSpPr>
        <p:grpSpPr>
          <a:xfrm>
            <a:off x="1219973" y="2168997"/>
            <a:ext cx="10370767" cy="4037235"/>
            <a:chOff x="162003" y="1814572"/>
            <a:chExt cx="9774508" cy="3301199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E537CC2-79DD-4350-8D61-65CA6FB3B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2003" y="1814572"/>
              <a:ext cx="6096001" cy="3301199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856CB0-8754-44BF-AC6B-98B4E2AB5B5C}"/>
                </a:ext>
              </a:extLst>
            </p:cNvPr>
            <p:cNvSpPr txBox="1"/>
            <p:nvPr/>
          </p:nvSpPr>
          <p:spPr>
            <a:xfrm>
              <a:off x="6539756" y="2389722"/>
              <a:ext cx="3396755" cy="1333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000" b="1" dirty="0">
                <a:solidFill>
                  <a:schemeClr val="bg1"/>
                </a:solidFill>
              </a:endParaRPr>
            </a:p>
            <a:p>
              <a:endParaRPr lang="en-US" altLang="ko-KR" sz="2000" b="1" dirty="0">
                <a:solidFill>
                  <a:schemeClr val="bg1"/>
                </a:solidFill>
              </a:endParaRPr>
            </a:p>
            <a:p>
              <a:r>
                <a:rPr lang="ko-KR" altLang="en-US" sz="2000" b="1" dirty="0">
                  <a:solidFill>
                    <a:schemeClr val="bg1"/>
                  </a:solidFill>
                </a:rPr>
                <a:t>공지사항 페이지를 통해 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r>
                <a:rPr lang="ko-KR" altLang="en-US" sz="2000" b="1" dirty="0">
                  <a:solidFill>
                    <a:schemeClr val="bg1"/>
                  </a:solidFill>
                </a:rPr>
                <a:t>해당 사이트의 공지사항을 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r>
                <a:rPr lang="ko-KR" altLang="en-US" sz="2000" b="1" dirty="0">
                  <a:solidFill>
                    <a:schemeClr val="bg1"/>
                  </a:solidFill>
                </a:rPr>
                <a:t>확인할 수 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76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50117" y="1006379"/>
            <a:ext cx="2691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개발 결과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5CFCA8C-9B46-45D9-8DDA-6DB97712DB2B}"/>
              </a:ext>
            </a:extLst>
          </p:cNvPr>
          <p:cNvGrpSpPr/>
          <p:nvPr/>
        </p:nvGrpSpPr>
        <p:grpSpPr>
          <a:xfrm>
            <a:off x="2483459" y="2074758"/>
            <a:ext cx="8036822" cy="4075801"/>
            <a:chOff x="942169" y="1805881"/>
            <a:chExt cx="8872689" cy="4825133"/>
          </a:xfrm>
        </p:grpSpPr>
        <p:pic>
          <p:nvPicPr>
            <p:cNvPr id="22" name="그림 21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0BFB4E11-3B43-4890-8828-AE6022B9E6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2169" y="1805881"/>
              <a:ext cx="3969465" cy="4825133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AE67833-072D-4779-AA41-F0B6CE92620B}"/>
                </a:ext>
              </a:extLst>
            </p:cNvPr>
            <p:cNvSpPr txBox="1"/>
            <p:nvPr/>
          </p:nvSpPr>
          <p:spPr>
            <a:xfrm>
              <a:off x="5563403" y="3472288"/>
              <a:ext cx="4251455" cy="12023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2000" b="1" dirty="0">
                  <a:solidFill>
                    <a:schemeClr val="bg1"/>
                  </a:solidFill>
                </a:rPr>
                <a:t>사용자가 관심등록한 지역의  </a:t>
              </a:r>
              <a:endParaRPr lang="en-US" altLang="ko-KR" sz="2000" b="1" dirty="0">
                <a:solidFill>
                  <a:schemeClr val="bg1"/>
                </a:solidFill>
              </a:endParaRPr>
            </a:p>
            <a:p>
              <a:pPr algn="l"/>
              <a:r>
                <a:rPr lang="ko-KR" altLang="en-US" sz="2000" b="1" dirty="0">
                  <a:solidFill>
                    <a:schemeClr val="bg1"/>
                  </a:solidFill>
                </a:rPr>
                <a:t>상권정보를 지도를 통해 알아낼 수 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2905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-1" y="0"/>
            <a:ext cx="12192001" cy="6858002"/>
            <a:chOff x="-1" y="0"/>
            <a:chExt cx="12192001" cy="6858002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B75DF31-0B3D-4870-8396-A9477AE7DBC3}"/>
                </a:ext>
              </a:extLst>
            </p:cNvPr>
            <p:cNvSpPr/>
            <p:nvPr/>
          </p:nvSpPr>
          <p:spPr>
            <a:xfrm>
              <a:off x="0" y="0"/>
              <a:ext cx="1219200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002F068-8B1D-4C94-AD43-272F7D10DF71}"/>
                </a:ext>
              </a:extLst>
            </p:cNvPr>
            <p:cNvSpPr/>
            <p:nvPr/>
          </p:nvSpPr>
          <p:spPr>
            <a:xfrm rot="5400000">
              <a:off x="-3259283" y="3330864"/>
              <a:ext cx="6786420" cy="26785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40755B8-BEF1-485D-806D-FB3DE20EA768}"/>
                </a:ext>
              </a:extLst>
            </p:cNvPr>
            <p:cNvSpPr/>
            <p:nvPr/>
          </p:nvSpPr>
          <p:spPr>
            <a:xfrm>
              <a:off x="4853" y="8960"/>
              <a:ext cx="1348509" cy="1348509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4660DA-09A9-4B6E-AE0B-4F96646CBB3A}"/>
              </a:ext>
            </a:extLst>
          </p:cNvPr>
          <p:cNvSpPr txBox="1"/>
          <p:nvPr/>
        </p:nvSpPr>
        <p:spPr>
          <a:xfrm>
            <a:off x="404443" y="360048"/>
            <a:ext cx="415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Happy</a:t>
            </a:r>
            <a:r>
              <a:rPr lang="ko-KR" altLang="en-US" sz="3600" b="1" dirty="0">
                <a:solidFill>
                  <a:schemeClr val="bg1"/>
                </a:solidFill>
              </a:rPr>
              <a:t> </a:t>
            </a:r>
            <a:r>
              <a:rPr lang="en-US" altLang="ko-KR" sz="3600" b="1" dirty="0">
                <a:solidFill>
                  <a:schemeClr val="bg1"/>
                </a:solidFill>
              </a:rPr>
              <a:t>House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2FAF8A-9FF2-46CF-AF9E-880CF2C1944C}"/>
              </a:ext>
            </a:extLst>
          </p:cNvPr>
          <p:cNvSpPr txBox="1"/>
          <p:nvPr/>
        </p:nvSpPr>
        <p:spPr>
          <a:xfrm>
            <a:off x="4750117" y="1006379"/>
            <a:ext cx="26917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</a:rPr>
              <a:t>개발 결과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AC99378-5920-4038-8018-DBEB090FE2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359" y="2224198"/>
            <a:ext cx="4195243" cy="38158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9FCAAD-B3F6-4780-B2E7-13A0C6E22C1D}"/>
              </a:ext>
            </a:extLst>
          </p:cNvPr>
          <p:cNvSpPr txBox="1"/>
          <p:nvPr/>
        </p:nvSpPr>
        <p:spPr>
          <a:xfrm>
            <a:off x="6559062" y="3424243"/>
            <a:ext cx="4314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2000" b="1" dirty="0">
                <a:solidFill>
                  <a:schemeClr val="bg1"/>
                </a:solidFill>
              </a:rPr>
              <a:t>나의 위치를 찾아내 내 주변에 있는 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l"/>
            <a:r>
              <a:rPr lang="ko-KR" altLang="en-US" sz="2000" b="1" dirty="0">
                <a:solidFill>
                  <a:schemeClr val="bg1"/>
                </a:solidFill>
              </a:rPr>
              <a:t>약국의 정보를 제공받을 수 있다</a:t>
            </a:r>
          </a:p>
        </p:txBody>
      </p:sp>
    </p:spTree>
    <p:extLst>
      <p:ext uri="{BB962C8B-B14F-4D97-AF65-F5344CB8AC3E}">
        <p14:creationId xmlns:p14="http://schemas.microsoft.com/office/powerpoint/2010/main" val="756933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397</Words>
  <Application>Microsoft Office PowerPoint</Application>
  <PresentationFormat>와이드스크린</PresentationFormat>
  <Paragraphs>80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 정엽</dc:creator>
  <cp:lastModifiedBy>오 정엽</cp:lastModifiedBy>
  <cp:revision>13</cp:revision>
  <dcterms:created xsi:type="dcterms:W3CDTF">2020-06-17T04:39:48Z</dcterms:created>
  <dcterms:modified xsi:type="dcterms:W3CDTF">2020-06-18T06:33:32Z</dcterms:modified>
</cp:coreProperties>
</file>